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61" r:id="rId4"/>
    <p:sldId id="260" r:id="rId5"/>
    <p:sldId id="259" r:id="rId6"/>
    <p:sldId id="262" r:id="rId7"/>
    <p:sldId id="263" r:id="rId8"/>
    <p:sldId id="264" r:id="rId9"/>
    <p:sldId id="265" r:id="rId10"/>
    <p:sldId id="266" r:id="rId11"/>
    <p:sldId id="267" r:id="rId12"/>
    <p:sldId id="268"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6" d="100"/>
          <a:sy n="76" d="100"/>
        </p:scale>
        <p:origin x="-99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10/09/1441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10/09/1441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10/09/1441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10/09/1441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10/09/1441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10/09/1441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10/09/1441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10/09/1441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10/09/1441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10/09/1441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10/09/1441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10/09/1441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628800"/>
            <a:ext cx="8229600" cy="1143000"/>
          </a:xfrm>
        </p:spPr>
        <p:txBody>
          <a:bodyPr/>
          <a:lstStyle/>
          <a:p>
            <a:pPr algn="ctr"/>
            <a:r>
              <a:rPr lang="ar-IQ" dirty="0" smtClean="0"/>
              <a:t>الدكتور عزيز مهدي</a:t>
            </a:r>
            <a:endParaRPr lang="ar-IQ" dirty="0"/>
          </a:p>
        </p:txBody>
      </p:sp>
      <p:sp>
        <p:nvSpPr>
          <p:cNvPr id="3" name="عنصر نائب للمحتوى 2"/>
          <p:cNvSpPr>
            <a:spLocks noGrp="1"/>
          </p:cNvSpPr>
          <p:nvPr>
            <p:ph idx="1"/>
          </p:nvPr>
        </p:nvSpPr>
        <p:spPr>
          <a:xfrm>
            <a:off x="457200" y="3284984"/>
            <a:ext cx="8229600" cy="3039616"/>
          </a:xfrm>
        </p:spPr>
        <p:txBody>
          <a:bodyPr/>
          <a:lstStyle/>
          <a:p>
            <a:pPr marL="0" indent="0" algn="ctr">
              <a:buNone/>
            </a:pPr>
            <a:r>
              <a:rPr lang="ar-IQ" dirty="0" smtClean="0"/>
              <a:t>المحاضرة الثانية عشر </a:t>
            </a:r>
          </a:p>
          <a:p>
            <a:pPr marL="0" indent="0" algn="ctr">
              <a:buNone/>
            </a:pPr>
            <a:r>
              <a:rPr lang="ar-IQ" dirty="0" smtClean="0"/>
              <a:t>تربية نبات </a:t>
            </a:r>
            <a:endParaRPr lang="ar-IQ" dirty="0"/>
          </a:p>
        </p:txBody>
      </p:sp>
    </p:spTree>
    <p:extLst>
      <p:ext uri="{BB962C8B-B14F-4D97-AF65-F5344CB8AC3E}">
        <p14:creationId xmlns:p14="http://schemas.microsoft.com/office/powerpoint/2010/main" val="13293674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a:t>طرق اختبار المقاومة للمرض او الحشرة على الصنف المحسن :</a:t>
            </a:r>
          </a:p>
          <a:p>
            <a:r>
              <a:rPr lang="ar-IQ" dirty="0"/>
              <a:t>        نرش سبورات المرض بمحلول مائي او وضع يرقات الحشرات او الحشرة الكاملة حسب الاطوار الضارة (المتغذية) على النبات وتكرر عدة مرات وفي عدة مواقع ومراحل. ويفضل حقن سبورات المرض (معلق) داخل نسيج النبات، فالنبات المتحسس سوف يصاب والمتحمل والمقاوم لا تظهر عليهما اصابات تذكر، ويمكن استعمال عيدان الاسنان (</a:t>
            </a:r>
            <a:r>
              <a:rPr lang="en-US" dirty="0"/>
              <a:t>Tooth picks) </a:t>
            </a:r>
            <a:r>
              <a:rPr lang="ar-IQ" dirty="0"/>
              <a:t>الملوثة بسبورات المرض وهي الاكثر استعمالا لسهولتها وفعاليتها . </a:t>
            </a:r>
          </a:p>
          <a:p>
            <a:endParaRPr lang="ar-IQ" dirty="0"/>
          </a:p>
          <a:p>
            <a:r>
              <a:rPr lang="ar-IQ" dirty="0"/>
              <a:t>مصادر المقاومة الوراثية المستخدمة في برامج التربية : </a:t>
            </a:r>
          </a:p>
          <a:p>
            <a:r>
              <a:rPr lang="ar-IQ" dirty="0" smtClean="0"/>
              <a:t>عند </a:t>
            </a:r>
            <a:r>
              <a:rPr lang="ar-IQ" dirty="0"/>
              <a:t>التربية لمقاومة مرض او حشرة لا بد من اعتماد مجموعة كبير من المواد الوراثية (اصناف مقاومة) لذلك النوع من المحصول والتي تحتوي على جينات المقاومة ومصادر هذه المواد هي : </a:t>
            </a:r>
          </a:p>
          <a:p>
            <a:r>
              <a:rPr lang="ar-IQ" dirty="0"/>
              <a:t>1-	مواد وراثية شائعة محليا كان تكون اصناف مزروعة او هجن معتمدة ومتطبعة لظروف تلك </a:t>
            </a:r>
            <a:r>
              <a:rPr lang="ar-IQ" dirty="0" smtClean="0"/>
              <a:t>المنطقة.</a:t>
            </a:r>
            <a:endParaRPr lang="ar-IQ" dirty="0"/>
          </a:p>
          <a:p>
            <a:r>
              <a:rPr lang="ar-IQ" dirty="0" smtClean="0"/>
              <a:t>2-مواد </a:t>
            </a:r>
            <a:r>
              <a:rPr lang="ar-IQ" dirty="0"/>
              <a:t>وراثية (اصناف مقاومة) منتشرة بريا .</a:t>
            </a:r>
          </a:p>
          <a:p>
            <a:r>
              <a:rPr lang="ar-IQ" dirty="0" smtClean="0"/>
              <a:t>3-مواد </a:t>
            </a:r>
            <a:r>
              <a:rPr lang="ar-IQ" dirty="0"/>
              <a:t>وراثية مستوردة من الخارج .</a:t>
            </a:r>
          </a:p>
          <a:p>
            <a:r>
              <a:rPr lang="ar-IQ" dirty="0" smtClean="0"/>
              <a:t>4-مواد </a:t>
            </a:r>
            <a:r>
              <a:rPr lang="ar-IQ" dirty="0"/>
              <a:t>وراثية ناتجة من انعزالات </a:t>
            </a:r>
            <a:r>
              <a:rPr lang="ar-IQ" dirty="0" err="1"/>
              <a:t>لتضريبات</a:t>
            </a:r>
            <a:r>
              <a:rPr lang="ar-IQ" dirty="0"/>
              <a:t> مختلفة . </a:t>
            </a:r>
          </a:p>
          <a:p>
            <a:endParaRPr lang="ar-IQ" dirty="0"/>
          </a:p>
        </p:txBody>
      </p:sp>
    </p:spTree>
    <p:extLst>
      <p:ext uri="{BB962C8B-B14F-4D97-AF65-F5344CB8AC3E}">
        <p14:creationId xmlns:p14="http://schemas.microsoft.com/office/powerpoint/2010/main" val="1160857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88640"/>
            <a:ext cx="8229600" cy="276640"/>
          </a:xfrm>
        </p:spPr>
        <p:txBody>
          <a:bodyPr>
            <a:normAutofit fontScale="90000"/>
          </a:bodyPr>
          <a:lstStyle/>
          <a:p>
            <a:endParaRPr lang="ar-IQ" dirty="0"/>
          </a:p>
        </p:txBody>
      </p:sp>
      <p:sp>
        <p:nvSpPr>
          <p:cNvPr id="3" name="عنصر نائب للمحتوى 2"/>
          <p:cNvSpPr>
            <a:spLocks noGrp="1"/>
          </p:cNvSpPr>
          <p:nvPr>
            <p:ph idx="1"/>
          </p:nvPr>
        </p:nvSpPr>
        <p:spPr>
          <a:xfrm>
            <a:off x="457200" y="836712"/>
            <a:ext cx="8229600" cy="5832648"/>
          </a:xfrm>
        </p:spPr>
        <p:txBody>
          <a:bodyPr>
            <a:normAutofit fontScale="85000" lnSpcReduction="20000"/>
          </a:bodyPr>
          <a:lstStyle/>
          <a:p>
            <a:r>
              <a:rPr lang="ar-IQ" dirty="0"/>
              <a:t>ثانيا : التربية لمقومة الظروف البيئية (الحرارة والانجماد والجفاف والملوحة) </a:t>
            </a:r>
          </a:p>
          <a:p>
            <a:r>
              <a:rPr lang="ar-IQ" dirty="0"/>
              <a:t>        ان تحمل الظروف البيئية اعلاه وغيرها من الظروف البيئية الصعبة التي لها مساس مباشر بالنبات ونموه، هي من الاهداف الهامة لمربي النبات. وتختلف هذه الاهداف باختلاف المنطقة وظروفها، ففي العراق لدينا مشكلة الملوحة لمساحات واسعة من الاراضي الزراعية وكذلك نقص الموارد المائية اضافة الى ارتفاع درجات الحرارة في موسم العروة الربيعية مما يؤدي الى ضعف النمو وقلة العقد بسبب هذه الظروف غير الملائمة وبالتالي قلة المحصول .    لذلك فان برامج التربية في العراق يجب ان تتوجه الى مثل هذه المشاكل للتغلب عليها قدر الامكان وذلك </a:t>
            </a:r>
            <a:r>
              <a:rPr lang="ar-IQ" dirty="0" err="1"/>
              <a:t>بانتاج</a:t>
            </a:r>
            <a:r>
              <a:rPr lang="ar-IQ" dirty="0"/>
              <a:t> اصناف متحملة لمثل هذه الظروف.  </a:t>
            </a:r>
          </a:p>
          <a:p>
            <a:r>
              <a:rPr lang="ar-IQ" dirty="0"/>
              <a:t>  وتعتمد برامج التربية في ذلك على احدى الطرق التالية :</a:t>
            </a:r>
          </a:p>
          <a:p>
            <a:r>
              <a:rPr lang="ar-IQ" dirty="0"/>
              <a:t>أ‌-	بعد انتخاب السلالات لغرض انتاج الاصناف </a:t>
            </a:r>
            <a:r>
              <a:rPr lang="ar-IQ" dirty="0" err="1"/>
              <a:t>اوالهجن</a:t>
            </a:r>
            <a:r>
              <a:rPr lang="ar-IQ" dirty="0"/>
              <a:t> للمحاصيل المختلفة تعرَض الى ظروف قاسية من الجفاف والملوحة والحرارة وغيرها من الظروف البيئية الصعبة لغرض بيان تحملها لهذه الظروف، ويمكن ان يكون الاختبار مبكر في الاجيال الاولى  قبل اختبار قابلية الاتلاف العامة (</a:t>
            </a:r>
            <a:r>
              <a:rPr lang="en-US" dirty="0"/>
              <a:t>GCA) </a:t>
            </a:r>
            <a:r>
              <a:rPr lang="ar-IQ" dirty="0"/>
              <a:t>وذلك لاختبار اكبر عدد ممكن من هذه السلالات . </a:t>
            </a:r>
          </a:p>
          <a:p>
            <a:r>
              <a:rPr lang="ar-IQ" dirty="0"/>
              <a:t>ب‌-	 استخدام طريقة التهجين الرجعي لنقل الصفة من مصدر يحمل تلك الصفة الا ان حاصله قليل او قد يكون من مصدر بري او احد مصادر التغاير الاخرى .</a:t>
            </a:r>
          </a:p>
          <a:p>
            <a:r>
              <a:rPr lang="ar-IQ" dirty="0"/>
              <a:t>ج - التربية عن طريق زراعة الانسجة، حيث تعرض الانسجة النباتية في الوسط الغذائي الى ظروف قاسية والنبات الذي يستمر بالنمو في مثل هذه الظروف يتطور الى نبات كامل يتم اكثاره وتربيته كمصدر للمقاومة، او سلالة تتحمل المقاومة.</a:t>
            </a:r>
          </a:p>
          <a:p>
            <a:pPr marL="0" indent="0">
              <a:buNone/>
            </a:pPr>
            <a:endParaRPr lang="ar-IQ" dirty="0"/>
          </a:p>
        </p:txBody>
      </p:sp>
    </p:spTree>
    <p:extLst>
      <p:ext uri="{BB962C8B-B14F-4D97-AF65-F5344CB8AC3E}">
        <p14:creationId xmlns:p14="http://schemas.microsoft.com/office/powerpoint/2010/main" val="32209925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216024"/>
          </a:xfrm>
        </p:spPr>
        <p:txBody>
          <a:bodyPr>
            <a:normAutofit fontScale="90000"/>
          </a:bodyPr>
          <a:lstStyle/>
          <a:p>
            <a:endParaRPr lang="ar-IQ" dirty="0"/>
          </a:p>
        </p:txBody>
      </p:sp>
      <p:sp>
        <p:nvSpPr>
          <p:cNvPr id="3" name="عنصر نائب للمحتوى 2"/>
          <p:cNvSpPr>
            <a:spLocks noGrp="1"/>
          </p:cNvSpPr>
          <p:nvPr>
            <p:ph idx="1"/>
          </p:nvPr>
        </p:nvSpPr>
        <p:spPr>
          <a:xfrm>
            <a:off x="457200" y="836712"/>
            <a:ext cx="8229600" cy="5904656"/>
          </a:xfrm>
        </p:spPr>
        <p:txBody>
          <a:bodyPr>
            <a:normAutofit fontScale="77500" lnSpcReduction="20000"/>
          </a:bodyPr>
          <a:lstStyle/>
          <a:p>
            <a:r>
              <a:rPr lang="ar-IQ" dirty="0"/>
              <a:t> اهمية اتساع القاعدة الوراثية للصنف: </a:t>
            </a:r>
          </a:p>
          <a:p>
            <a:r>
              <a:rPr lang="ar-IQ" dirty="0" smtClean="0"/>
              <a:t>ان </a:t>
            </a:r>
            <a:r>
              <a:rPr lang="ar-IQ" dirty="0"/>
              <a:t>وجود عدة خطوط وراثية مختلفة في تركيبها </a:t>
            </a:r>
            <a:r>
              <a:rPr lang="ar-IQ" dirty="0" err="1"/>
              <a:t>الوارثي</a:t>
            </a:r>
            <a:r>
              <a:rPr lang="ar-IQ" dirty="0"/>
              <a:t> لكنها متماثلة مظهريا وتحمل صفة المقاومة هو افضل من صنف واحد بمفرده، حتى لو كان مقاوماً جداً، وذلك </a:t>
            </a:r>
            <a:r>
              <a:rPr lang="ar-IQ" dirty="0" err="1"/>
              <a:t>لانه</a:t>
            </a:r>
            <a:r>
              <a:rPr lang="ar-IQ" dirty="0"/>
              <a:t> لو ظهر ضرب جديد من مرض معين او حشرة فان بعض نباتات المحصول سوف تصاب، اما لو كان صنف واحد فان جميع النباتات سوف تهلك. </a:t>
            </a:r>
          </a:p>
          <a:p>
            <a:r>
              <a:rPr lang="ar-IQ" dirty="0"/>
              <a:t>      ان هذا الموضوع على درجة عالية ممن الاهمية عند اطلاق صنف او هجين، فحتى الهجن عندما تخلط بذورها بمجموعة واحدة هي افضل من هجين واحد بمفرده، ففي سنة 1917م هلك محصول الذرة الصفراء في الولايات المتحدة الأمريكية بسبب ظهور مرض اللفحة على الصنف المستخدم للزراعة. </a:t>
            </a:r>
          </a:p>
          <a:p>
            <a:r>
              <a:rPr lang="ar-IQ" dirty="0" smtClean="0"/>
              <a:t>لقد </a:t>
            </a:r>
            <a:r>
              <a:rPr lang="ar-IQ" dirty="0"/>
              <a:t>أجريت دراسة حديثة في </a:t>
            </a:r>
            <a:r>
              <a:rPr lang="en-US" dirty="0"/>
              <a:t>U.SA </a:t>
            </a:r>
            <a:r>
              <a:rPr lang="ar-IQ" dirty="0"/>
              <a:t>حول القاعدة الوراثية </a:t>
            </a:r>
            <a:r>
              <a:rPr lang="ar-IQ" dirty="0" err="1"/>
              <a:t>لاصناف</a:t>
            </a:r>
            <a:r>
              <a:rPr lang="ar-IQ" dirty="0"/>
              <a:t> بعض المحاصيل فوجد ان حوالي 70% من هجن الذرة الصفراء هي اصلاً ناتجة من 6 اصناف فقط. وحوالي 65% من اصناف الرز هي ناتجة من اربعة اصناف فقط، وحوالي 50% من اصناف الحنطة ناتجة من 9 اصناف و96% من اصناف البزاليا ناتجة من صنفين فقط و70% من اصناف البطاطا في العالم هي ناتجة من اربعة اصناف.</a:t>
            </a:r>
          </a:p>
          <a:p>
            <a:r>
              <a:rPr lang="ar-IQ" dirty="0" smtClean="0"/>
              <a:t>ان </a:t>
            </a:r>
            <a:r>
              <a:rPr lang="ar-IQ" dirty="0"/>
              <a:t>ذلك يعطي فكرة واضحة عن الوضع الخطر عند اعتماد مثل هذه الاصناف </a:t>
            </a:r>
            <a:r>
              <a:rPr lang="ar-IQ" dirty="0" err="1"/>
              <a:t>لاسميا</a:t>
            </a:r>
            <a:r>
              <a:rPr lang="ar-IQ" dirty="0"/>
              <a:t> تحت وجود ظروف تسمح بانتشار المسببات المرضية والحشرية وخاصة في المناطق الحارة </a:t>
            </a:r>
            <a:r>
              <a:rPr lang="ar-IQ" dirty="0" err="1"/>
              <a:t>والرطبة،وعليه</a:t>
            </a:r>
            <a:r>
              <a:rPr lang="ar-IQ" dirty="0"/>
              <a:t> لابد من علاج لهذه الحالة </a:t>
            </a:r>
            <a:r>
              <a:rPr lang="ar-IQ" dirty="0" err="1"/>
              <a:t>وهواعتماد</a:t>
            </a:r>
            <a:r>
              <a:rPr lang="ar-IQ" dirty="0"/>
              <a:t> مصادر وراثية متعددة اكثر عند انتاج الصنف واطلاقه، ثم اعتماد مبدأ التطبع الضيق بحيث يكون هناك صنف او اكثر في كل منطقة زراعية بحيث اذا انتقلنا مسافة 100 – 150كم في بلادنا لابد من وجود صنف او اصناف اخرى للمنطقة الجديدة وهكذا .. وفي مثل هذه الحالة اذا حدث وباء مرضي واهلك المحصول في المنطقة الاولى بقي لدينا محصول المنطقة الاخرى لان صنفها ربما يكون مقاوم لهذا الوباء . </a:t>
            </a:r>
          </a:p>
        </p:txBody>
      </p:sp>
    </p:spTree>
    <p:extLst>
      <p:ext uri="{BB962C8B-B14F-4D97-AF65-F5344CB8AC3E}">
        <p14:creationId xmlns:p14="http://schemas.microsoft.com/office/powerpoint/2010/main" val="1670977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a:t>التربية لغرض مقاومة الامراض والحشرات وتحمل الظروف البيئية</a:t>
            </a:r>
          </a:p>
        </p:txBody>
      </p:sp>
      <p:sp>
        <p:nvSpPr>
          <p:cNvPr id="3" name="عنصر نائب للمحتوى 2"/>
          <p:cNvSpPr>
            <a:spLocks noGrp="1"/>
          </p:cNvSpPr>
          <p:nvPr>
            <p:ph idx="1"/>
          </p:nvPr>
        </p:nvSpPr>
        <p:spPr/>
        <p:txBody>
          <a:bodyPr>
            <a:normAutofit fontScale="92500"/>
          </a:bodyPr>
          <a:lstStyle/>
          <a:p>
            <a:r>
              <a:rPr lang="ar-IQ" dirty="0"/>
              <a:t>ان تربية النباتات المقاومة </a:t>
            </a:r>
            <a:r>
              <a:rPr lang="ar-IQ" dirty="0" err="1"/>
              <a:t>للامراض</a:t>
            </a:r>
            <a:r>
              <a:rPr lang="ar-IQ" dirty="0"/>
              <a:t> والحشرات (النباتات المنيعة) لاقت اهتماما خاصا بها من قبل مربوا النبات اكثر من غيرها، لما تحدثه الظروف البيئة والامراض والحشرات من اضرار وخسائر كبيرة للمحاصيل الزراعية بصورة عامة. ان من اهم اهداف برامج التربية في الوقت الحاضر هو ادخال صفات المقاومة والمناعة </a:t>
            </a:r>
            <a:r>
              <a:rPr lang="ar-IQ" dirty="0" err="1"/>
              <a:t>للامراض</a:t>
            </a:r>
            <a:r>
              <a:rPr lang="ar-IQ" dirty="0"/>
              <a:t> وتحمل الظروف البيئية الى الاصناف التجارية. </a:t>
            </a:r>
          </a:p>
          <a:p>
            <a:r>
              <a:rPr lang="ar-IQ" dirty="0" smtClean="0"/>
              <a:t>ان </a:t>
            </a:r>
            <a:r>
              <a:rPr lang="ar-IQ" dirty="0"/>
              <a:t>الاسس المستعملة في تربية النباتات المقاومة والمنيعة هي نفسها التي </a:t>
            </a:r>
            <a:r>
              <a:rPr lang="ar-IQ" dirty="0" err="1"/>
              <a:t>تسعمل</a:t>
            </a:r>
            <a:r>
              <a:rPr lang="ar-IQ" dirty="0"/>
              <a:t> لتربية الصفات الخرى (الكمية والنوعية)، والفرق ينحصر في حالة التربية لمقاومة مرض او حشرة ما ان مربوا النبات يواجهون مجموعتان من الصفات الوراثية وهي: </a:t>
            </a:r>
          </a:p>
          <a:p>
            <a:r>
              <a:rPr lang="ar-IQ" dirty="0" smtClean="0"/>
              <a:t>1- المجموعة </a:t>
            </a:r>
            <a:r>
              <a:rPr lang="ar-IQ" dirty="0"/>
              <a:t>الخاصة بالنبات العائل </a:t>
            </a:r>
            <a:r>
              <a:rPr lang="en-US" dirty="0"/>
              <a:t>Host . </a:t>
            </a:r>
          </a:p>
          <a:p>
            <a:r>
              <a:rPr lang="ar-IQ" dirty="0" smtClean="0"/>
              <a:t>2- المجموعة </a:t>
            </a:r>
            <a:r>
              <a:rPr lang="ar-IQ" dirty="0"/>
              <a:t>الخاصة بالطفيل </a:t>
            </a:r>
            <a:r>
              <a:rPr lang="en-US" dirty="0"/>
              <a:t>parasite </a:t>
            </a:r>
            <a:r>
              <a:rPr lang="ar-IQ" dirty="0"/>
              <a:t>سواء كان حشرة او فطر .</a:t>
            </a:r>
          </a:p>
          <a:p>
            <a:endParaRPr lang="ar-IQ" dirty="0"/>
          </a:p>
        </p:txBody>
      </p:sp>
    </p:spTree>
    <p:extLst>
      <p:ext uri="{BB962C8B-B14F-4D97-AF65-F5344CB8AC3E}">
        <p14:creationId xmlns:p14="http://schemas.microsoft.com/office/powerpoint/2010/main" val="3065068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548680"/>
          </a:xfrm>
        </p:spPr>
        <p:txBody>
          <a:bodyPr>
            <a:normAutofit fontScale="90000"/>
          </a:bodyPr>
          <a:lstStyle/>
          <a:p>
            <a:endParaRPr lang="ar-IQ" dirty="0"/>
          </a:p>
        </p:txBody>
      </p:sp>
      <p:sp>
        <p:nvSpPr>
          <p:cNvPr id="3" name="عنصر نائب للمحتوى 2"/>
          <p:cNvSpPr>
            <a:spLocks noGrp="1"/>
          </p:cNvSpPr>
          <p:nvPr>
            <p:ph idx="1"/>
          </p:nvPr>
        </p:nvSpPr>
        <p:spPr>
          <a:xfrm>
            <a:off x="457200" y="908720"/>
            <a:ext cx="8229600" cy="5415880"/>
          </a:xfrm>
        </p:spPr>
        <p:txBody>
          <a:bodyPr>
            <a:normAutofit fontScale="92500" lnSpcReduction="10000"/>
          </a:bodyPr>
          <a:lstStyle/>
          <a:p>
            <a:r>
              <a:rPr lang="ar-IQ" dirty="0"/>
              <a:t>اولا : القواعد العامة لتربية النباتات المقاومة </a:t>
            </a:r>
            <a:r>
              <a:rPr lang="ar-IQ" dirty="0" err="1"/>
              <a:t>للافات</a:t>
            </a:r>
            <a:r>
              <a:rPr lang="ar-IQ" dirty="0"/>
              <a:t> المرضية : </a:t>
            </a:r>
          </a:p>
          <a:p>
            <a:r>
              <a:rPr lang="ar-IQ" dirty="0"/>
              <a:t>  على مربي النبات ان يكون ملما  </a:t>
            </a:r>
            <a:r>
              <a:rPr lang="ar-IQ" dirty="0" err="1"/>
              <a:t>باسس</a:t>
            </a:r>
            <a:r>
              <a:rPr lang="ar-IQ" dirty="0"/>
              <a:t> وقواعد عامة للتربية في مقاومة </a:t>
            </a:r>
            <a:r>
              <a:rPr lang="ar-IQ" dirty="0" err="1"/>
              <a:t>الافات</a:t>
            </a:r>
            <a:r>
              <a:rPr lang="ar-IQ" dirty="0"/>
              <a:t> وهي : </a:t>
            </a:r>
          </a:p>
          <a:p>
            <a:r>
              <a:rPr lang="ar-IQ" dirty="0"/>
              <a:t>1-	ان يعرف ان صفة المقاومة </a:t>
            </a:r>
            <a:r>
              <a:rPr lang="ar-IQ" dirty="0" err="1"/>
              <a:t>للامراض</a:t>
            </a:r>
            <a:r>
              <a:rPr lang="ar-IQ" dirty="0"/>
              <a:t> هي صفة وراثية لها جيناتها الخاصة بها أي انها ليست صفة مكتسبة.</a:t>
            </a:r>
          </a:p>
          <a:p>
            <a:r>
              <a:rPr lang="ar-IQ" dirty="0"/>
              <a:t>2-	ان يعلم بإمكانية نقل جينات المقاومة الى الاصناف التجارية بطرق التهجين .</a:t>
            </a:r>
          </a:p>
          <a:p>
            <a:r>
              <a:rPr lang="ar-IQ" dirty="0"/>
              <a:t>3-	ان يعلم بان مقاومة الصنف للمرض تتوقف على التركيب الوراثي لكل من العائل والطفيل بالإضافة الى </a:t>
            </a:r>
            <a:r>
              <a:rPr lang="ar-IQ" dirty="0" err="1"/>
              <a:t>تاثير</a:t>
            </a:r>
            <a:r>
              <a:rPr lang="ar-IQ" dirty="0"/>
              <a:t> العوامل البيئية.</a:t>
            </a:r>
          </a:p>
          <a:p>
            <a:r>
              <a:rPr lang="ar-IQ" dirty="0"/>
              <a:t>4-	 ان السلوك الوراثي لصفة المقاومة يتحكم به عدد قليل من الجينات عادة أي زوج او زوجين على الاغلب وكثير ما تكون جينات الصفة المقاومة سائدة وقليل ما تكون متنحية.</a:t>
            </a:r>
          </a:p>
          <a:p>
            <a:r>
              <a:rPr lang="ar-IQ" dirty="0"/>
              <a:t>5-	يجب تعريض النبات للعدوى اما بطرق صناعية او طبيعية .</a:t>
            </a:r>
          </a:p>
          <a:p>
            <a:r>
              <a:rPr lang="ar-IQ" dirty="0"/>
              <a:t>6-	ضرورة اختبار نسل النباتات التي اظهرت المقاومة </a:t>
            </a:r>
            <a:r>
              <a:rPr lang="ar-IQ" dirty="0" err="1"/>
              <a:t>للتاكد</a:t>
            </a:r>
            <a:r>
              <a:rPr lang="ar-IQ" dirty="0"/>
              <a:t> منها.</a:t>
            </a:r>
          </a:p>
          <a:p>
            <a:pPr marL="0" indent="0">
              <a:buNone/>
            </a:pPr>
            <a:endParaRPr lang="ar-IQ" dirty="0"/>
          </a:p>
        </p:txBody>
      </p:sp>
    </p:spTree>
    <p:extLst>
      <p:ext uri="{BB962C8B-B14F-4D97-AF65-F5344CB8AC3E}">
        <p14:creationId xmlns:p14="http://schemas.microsoft.com/office/powerpoint/2010/main" val="188412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الخطوات المتبعة في تنفيذ برامج التربية للمقاومة :</a:t>
            </a:r>
          </a:p>
          <a:p>
            <a:r>
              <a:rPr lang="ar-IQ" dirty="0"/>
              <a:t>1-	البحث عن النباتات التي تمتلك صفة المقاومة الوراثية للاستفادة من جيناتها المسؤولة عن المقاومة بواسطة التهجين.</a:t>
            </a:r>
          </a:p>
          <a:p>
            <a:r>
              <a:rPr lang="ar-IQ" dirty="0"/>
              <a:t>2-	احداث العدوى الصناعية بالطرق المناسبة لكل مرض سواء كان حشريا او فطريا او بكتريا.</a:t>
            </a:r>
          </a:p>
          <a:p>
            <a:r>
              <a:rPr lang="ar-IQ" dirty="0"/>
              <a:t>3-	وضع تصميم تجريبي لطريقة التربية وانتخاب السلالات المقاومة.</a:t>
            </a:r>
          </a:p>
          <a:p>
            <a:r>
              <a:rPr lang="ar-IQ" dirty="0"/>
              <a:t>4-	دراسة المشاكل الرئيسية في التربية ووضع الحلول المناسبة وتذليل الصعوبات التي تواجه مربوا النبات.</a:t>
            </a:r>
          </a:p>
          <a:p>
            <a:pPr marL="0" indent="0">
              <a:buNone/>
            </a:pPr>
            <a:endParaRPr lang="ar-IQ" dirty="0"/>
          </a:p>
        </p:txBody>
      </p:sp>
    </p:spTree>
    <p:extLst>
      <p:ext uri="{BB962C8B-B14F-4D97-AF65-F5344CB8AC3E}">
        <p14:creationId xmlns:p14="http://schemas.microsoft.com/office/powerpoint/2010/main" val="17768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0"/>
            <a:ext cx="8229600" cy="620688"/>
          </a:xfrm>
        </p:spPr>
        <p:txBody>
          <a:bodyPr>
            <a:normAutofit fontScale="90000"/>
          </a:bodyPr>
          <a:lstStyle/>
          <a:p>
            <a:endParaRPr lang="ar-IQ" dirty="0"/>
          </a:p>
        </p:txBody>
      </p:sp>
      <p:sp>
        <p:nvSpPr>
          <p:cNvPr id="3" name="عنصر نائب للمحتوى 2"/>
          <p:cNvSpPr>
            <a:spLocks noGrp="1"/>
          </p:cNvSpPr>
          <p:nvPr>
            <p:ph idx="1"/>
          </p:nvPr>
        </p:nvSpPr>
        <p:spPr>
          <a:xfrm>
            <a:off x="457200" y="980728"/>
            <a:ext cx="8229600" cy="5688632"/>
          </a:xfrm>
        </p:spPr>
        <p:txBody>
          <a:bodyPr>
            <a:normAutofit fontScale="92500" lnSpcReduction="10000"/>
          </a:bodyPr>
          <a:lstStyle/>
          <a:p>
            <a:r>
              <a:rPr lang="ar-IQ" dirty="0"/>
              <a:t>التربية لمقاومة الامراض والحشرات:</a:t>
            </a:r>
          </a:p>
          <a:p>
            <a:r>
              <a:rPr lang="ar-IQ" dirty="0" smtClean="0"/>
              <a:t>بصورة </a:t>
            </a:r>
            <a:r>
              <a:rPr lang="ar-IQ" dirty="0"/>
              <a:t>عامة هناك امراض وحشرات اذا انتشرت في محصول معين ربما تقضي عليه كليا، ولذلك قد تستعمل الطرق التقليدية لتقليل الاضرار كالمكافحة الكيماوية او استعمال الدورة الزراعية. الا ان افضل الطرق وارخصها هو اســتنباط اصناف مقاومة أي انها </a:t>
            </a:r>
            <a:r>
              <a:rPr lang="en-US" dirty="0"/>
              <a:t>Resistant </a:t>
            </a:r>
            <a:r>
              <a:rPr lang="ar-IQ" dirty="0"/>
              <a:t>او اصناف منيعة </a:t>
            </a:r>
            <a:r>
              <a:rPr lang="en-US" dirty="0"/>
              <a:t>Immune </a:t>
            </a:r>
            <a:r>
              <a:rPr lang="ar-IQ" dirty="0"/>
              <a:t>او اصناف متحملة </a:t>
            </a:r>
            <a:r>
              <a:rPr lang="en-US" dirty="0"/>
              <a:t>Tolerant </a:t>
            </a:r>
            <a:r>
              <a:rPr lang="ar-IQ" dirty="0"/>
              <a:t>لذلك الوباء او الآفة مع </a:t>
            </a:r>
            <a:r>
              <a:rPr lang="ar-IQ" dirty="0" err="1"/>
              <a:t>المحافضة</a:t>
            </a:r>
            <a:r>
              <a:rPr lang="ar-IQ" dirty="0"/>
              <a:t> على انتاجية عالية لذلك الصنف، وسوف نتكلم عن انواع المقاومة : </a:t>
            </a:r>
          </a:p>
          <a:p>
            <a:r>
              <a:rPr lang="ar-IQ" dirty="0" smtClean="0"/>
              <a:t>1- المقاومة </a:t>
            </a:r>
            <a:r>
              <a:rPr lang="ar-IQ" dirty="0"/>
              <a:t>للحشرات :</a:t>
            </a:r>
          </a:p>
          <a:p>
            <a:r>
              <a:rPr lang="ar-IQ" dirty="0" smtClean="0"/>
              <a:t>فيما </a:t>
            </a:r>
            <a:r>
              <a:rPr lang="ar-IQ" dirty="0"/>
              <a:t>يخص التربية لمقاومة الحشرات الوبائية هناك ثلاثة حلات تخص مقاومة النبات يجب معرفتها قبل الشروع ببرنامج التربية وهي :</a:t>
            </a:r>
          </a:p>
          <a:p>
            <a:r>
              <a:rPr lang="ar-IQ" dirty="0"/>
              <a:t>أ - النباتات غير المفضلة  (</a:t>
            </a:r>
            <a:r>
              <a:rPr lang="en-US" dirty="0"/>
              <a:t>non- preference) </a:t>
            </a:r>
            <a:r>
              <a:rPr lang="ar-IQ" dirty="0"/>
              <a:t>أي ان النبات يكون غير مفضل </a:t>
            </a:r>
            <a:r>
              <a:rPr lang="ar-IQ" dirty="0" err="1"/>
              <a:t>اومستساغ</a:t>
            </a:r>
            <a:r>
              <a:rPr lang="ar-IQ" dirty="0"/>
              <a:t> من قبل الطفيل (الحشرة)، فقد تكون الحشرة موجودة على النبات الا انها </a:t>
            </a:r>
            <a:r>
              <a:rPr lang="ar-IQ" dirty="0" err="1"/>
              <a:t>لاتفضلة</a:t>
            </a:r>
            <a:r>
              <a:rPr lang="ar-IQ" dirty="0"/>
              <a:t> في التغذية </a:t>
            </a:r>
            <a:r>
              <a:rPr lang="ar-IQ" dirty="0" err="1"/>
              <a:t>لانها</a:t>
            </a:r>
            <a:r>
              <a:rPr lang="ar-IQ" dirty="0"/>
              <a:t> </a:t>
            </a:r>
            <a:r>
              <a:rPr lang="ar-IQ" dirty="0" err="1"/>
              <a:t>لاتستسغية</a:t>
            </a:r>
            <a:r>
              <a:rPr lang="ar-IQ" dirty="0"/>
              <a:t>، فاذا كان نبات المحصول هو العائل الوحيد لها فان الحشرة سوف تكون </a:t>
            </a:r>
            <a:r>
              <a:rPr lang="ar-IQ" dirty="0" err="1"/>
              <a:t>باعداد</a:t>
            </a:r>
            <a:r>
              <a:rPr lang="ar-IQ" dirty="0"/>
              <a:t> محدودة على المحصول ويبقى ذلك المحصول مقاوما.</a:t>
            </a:r>
          </a:p>
          <a:p>
            <a:pPr marL="0" indent="0">
              <a:buNone/>
            </a:pPr>
            <a:endParaRPr lang="ar-IQ" dirty="0"/>
          </a:p>
        </p:txBody>
      </p:sp>
    </p:spTree>
    <p:extLst>
      <p:ext uri="{BB962C8B-B14F-4D97-AF65-F5344CB8AC3E}">
        <p14:creationId xmlns:p14="http://schemas.microsoft.com/office/powerpoint/2010/main" val="4087693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a:t>ب- النباتات المضادة </a:t>
            </a:r>
            <a:r>
              <a:rPr lang="en-US" dirty="0"/>
              <a:t>Antibiosis  :</a:t>
            </a:r>
          </a:p>
          <a:p>
            <a:r>
              <a:rPr lang="ar-IQ" dirty="0" smtClean="0"/>
              <a:t>وهو </a:t>
            </a:r>
            <a:r>
              <a:rPr lang="ar-IQ" dirty="0"/>
              <a:t>وجود بعض المواد الكيماوية في انسجة النبات تمنع الحشرة منعا باتا من التغذية عليه وهذه الحالة هي افضل من الاولى في المقاومة الحشرة .</a:t>
            </a:r>
          </a:p>
          <a:p>
            <a:r>
              <a:rPr lang="ar-IQ" dirty="0"/>
              <a:t>ج- النباتات المتحملة </a:t>
            </a:r>
            <a:r>
              <a:rPr lang="en-US" dirty="0"/>
              <a:t>Tolerance : </a:t>
            </a:r>
          </a:p>
          <a:p>
            <a:r>
              <a:rPr lang="ar-IQ" dirty="0" smtClean="0"/>
              <a:t>وهي </a:t>
            </a:r>
            <a:r>
              <a:rPr lang="ar-IQ" dirty="0"/>
              <a:t>حالة تكون ذات فائدة للمربي اذا لم يجد احدى الحالتين السابقتين حيث تمثل درجة تحمل النبات لوجود الحشرة عليه حتى لو كانت </a:t>
            </a:r>
            <a:r>
              <a:rPr lang="ar-IQ" dirty="0" err="1"/>
              <a:t>باعداد</a:t>
            </a:r>
            <a:r>
              <a:rPr lang="ar-IQ" dirty="0"/>
              <a:t> غير قليلة، وذلك بسبب المساحة الورقية الواسعة مثلا فلا يضره تغذية الحشرة، او ان النبات سريع النمو فيعوض ما يفقده بسبب تغذية الحشرات، كذلك توجد احيانا بعض </a:t>
            </a:r>
            <a:r>
              <a:rPr lang="ar-IQ" dirty="0" err="1"/>
              <a:t>التحورات</a:t>
            </a:r>
            <a:r>
              <a:rPr lang="ar-IQ" dirty="0"/>
              <a:t> مثل الشعيرات والاشواك التي تمنع او تقلل من مقدرة الحشرات على وضع البيض على النبات وعندئذ يكون الصنف ضمن حالة التحمل.</a:t>
            </a:r>
          </a:p>
          <a:p>
            <a:pPr marL="0" indent="0">
              <a:buNone/>
            </a:pPr>
            <a:endParaRPr lang="ar-IQ" dirty="0"/>
          </a:p>
        </p:txBody>
      </p:sp>
    </p:spTree>
    <p:extLst>
      <p:ext uri="{BB962C8B-B14F-4D97-AF65-F5344CB8AC3E}">
        <p14:creationId xmlns:p14="http://schemas.microsoft.com/office/powerpoint/2010/main" val="4857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marL="0" lvl="0" indent="0" algn="just">
              <a:lnSpc>
                <a:spcPct val="115000"/>
              </a:lnSpc>
              <a:buNone/>
              <a:tabLst>
                <a:tab pos="53340" algn="l"/>
              </a:tabLst>
            </a:pPr>
            <a:r>
              <a:rPr lang="ar-IQ" sz="2800" b="1" dirty="0" smtClean="0">
                <a:latin typeface="Calibri"/>
                <a:ea typeface="Times New Roman"/>
                <a:cs typeface="Arial"/>
              </a:rPr>
              <a:t>2. المقاومة </a:t>
            </a:r>
            <a:r>
              <a:rPr lang="ar-IQ" sz="2800" b="1" dirty="0" err="1">
                <a:latin typeface="Calibri"/>
                <a:ea typeface="Times New Roman"/>
                <a:cs typeface="Arial"/>
              </a:rPr>
              <a:t>للامراض</a:t>
            </a:r>
            <a:r>
              <a:rPr lang="ar-IQ" sz="2800" b="1" dirty="0">
                <a:latin typeface="Calibri"/>
                <a:ea typeface="Times New Roman"/>
                <a:cs typeface="Arial"/>
              </a:rPr>
              <a:t> :</a:t>
            </a:r>
            <a:endParaRPr lang="en-US" sz="1800" dirty="0">
              <a:latin typeface="Calibri"/>
              <a:ea typeface="Times New Roman"/>
              <a:cs typeface="Arial"/>
            </a:endParaRPr>
          </a:p>
          <a:p>
            <a:pPr marL="116840" indent="-179705" algn="just">
              <a:lnSpc>
                <a:spcPct val="115000"/>
              </a:lnSpc>
            </a:pPr>
            <a:r>
              <a:rPr lang="ar-IQ" sz="2800" b="1" dirty="0">
                <a:latin typeface="Calibri"/>
                <a:ea typeface="Times New Roman"/>
                <a:cs typeface="Arial"/>
              </a:rPr>
              <a:t>اما بالنسبة للتربية لمقاومة الأوبئة المرضية فتوجد معاير معينة لابد من معرفتها تخص اصناف ذلك النوع  من المحاصيل بهدف تربية احدها لمقاومة مرض معين . وتوجد درجات من حساسية المحاصيل </a:t>
            </a:r>
            <a:r>
              <a:rPr lang="ar-IQ" sz="2800" b="1" dirty="0" err="1">
                <a:latin typeface="Calibri"/>
                <a:ea typeface="Times New Roman"/>
                <a:cs typeface="Arial"/>
              </a:rPr>
              <a:t>للاصابات</a:t>
            </a:r>
            <a:r>
              <a:rPr lang="ar-IQ" sz="2800" b="1" dirty="0">
                <a:latin typeface="Calibri"/>
                <a:ea typeface="Times New Roman"/>
                <a:cs typeface="Arial"/>
              </a:rPr>
              <a:t> المرضية التي تواجه مربي النبات وهي : </a:t>
            </a:r>
            <a:endParaRPr lang="en-US" sz="2000" dirty="0">
              <a:latin typeface="Calibri"/>
              <a:ea typeface="Times New Roman"/>
              <a:cs typeface="Arial"/>
            </a:endParaRPr>
          </a:p>
          <a:p>
            <a:pPr marL="377190" indent="-285750" algn="just">
              <a:lnSpc>
                <a:spcPct val="115000"/>
              </a:lnSpc>
              <a:buFont typeface="+mj-cs"/>
              <a:buAutoNum type="arabic1Minus"/>
              <a:tabLst>
                <a:tab pos="359410" algn="l"/>
              </a:tabLst>
            </a:pPr>
            <a:r>
              <a:rPr lang="ar-IQ" b="1" dirty="0">
                <a:latin typeface="Calibri"/>
                <a:ea typeface="Times New Roman"/>
                <a:cs typeface="Arial"/>
              </a:rPr>
              <a:t>نباتات حساسة : </a:t>
            </a:r>
            <a:r>
              <a:rPr lang="en-US" b="1" dirty="0">
                <a:latin typeface="Arial"/>
                <a:ea typeface="Times New Roman"/>
                <a:cs typeface="Arial"/>
              </a:rPr>
              <a:t>Susceptible  </a:t>
            </a:r>
            <a:endParaRPr lang="en-US" sz="2000" dirty="0">
              <a:latin typeface="Calibri"/>
              <a:ea typeface="Times New Roman"/>
              <a:cs typeface="Arial"/>
            </a:endParaRPr>
          </a:p>
          <a:p>
            <a:pPr marL="116840" indent="-179705" algn="just">
              <a:lnSpc>
                <a:spcPct val="115000"/>
              </a:lnSpc>
            </a:pPr>
            <a:r>
              <a:rPr lang="ar-IQ" sz="2800" b="1" dirty="0">
                <a:latin typeface="Calibri"/>
                <a:ea typeface="Times New Roman"/>
                <a:cs typeface="Arial"/>
              </a:rPr>
              <a:t>      وهي ان النبات يكون متحسسا لوجود المرض وبذلك يستبعد هذا الصنف  من برامج  التربية لافتقاره  لجينات  المقاومة  لذلك المرض . </a:t>
            </a:r>
            <a:endParaRPr lang="en-US" sz="2000" dirty="0">
              <a:latin typeface="Calibri"/>
              <a:ea typeface="Times New Roman"/>
              <a:cs typeface="Arial"/>
            </a:endParaRPr>
          </a:p>
          <a:p>
            <a:pPr marL="0" indent="0" algn="just">
              <a:lnSpc>
                <a:spcPct val="115000"/>
              </a:lnSpc>
              <a:buNone/>
            </a:pPr>
            <a:endParaRPr lang="en-US" sz="2000" dirty="0">
              <a:latin typeface="Calibri"/>
              <a:ea typeface="Times New Roman"/>
              <a:cs typeface="Arial"/>
            </a:endParaRPr>
          </a:p>
          <a:p>
            <a:pPr marL="116840" indent="-179705" algn="just">
              <a:lnSpc>
                <a:spcPct val="115000"/>
              </a:lnSpc>
            </a:pPr>
            <a:r>
              <a:rPr lang="ar-IQ" sz="2800" b="1" dirty="0">
                <a:latin typeface="Calibri"/>
                <a:ea typeface="Times New Roman"/>
                <a:cs typeface="Arial"/>
              </a:rPr>
              <a:t>ب- نباتات متوسطة التحمل :</a:t>
            </a:r>
            <a:r>
              <a:rPr lang="en-US" sz="2800" b="1" dirty="0">
                <a:latin typeface="Arial"/>
                <a:ea typeface="Times New Roman"/>
                <a:cs typeface="Arial"/>
              </a:rPr>
              <a:t> Moderately  tolerant </a:t>
            </a:r>
            <a:endParaRPr lang="en-US" sz="2000" dirty="0">
              <a:latin typeface="Calibri"/>
              <a:ea typeface="Times New Roman"/>
              <a:cs typeface="Arial"/>
            </a:endParaRPr>
          </a:p>
          <a:p>
            <a:pPr marL="116840" indent="-179705" algn="just">
              <a:lnSpc>
                <a:spcPct val="115000"/>
              </a:lnSpc>
              <a:spcAft>
                <a:spcPts val="1000"/>
              </a:spcAft>
            </a:pPr>
            <a:r>
              <a:rPr lang="ar-IQ" sz="2800" b="1" dirty="0">
                <a:latin typeface="Calibri"/>
                <a:ea typeface="Times New Roman"/>
                <a:cs typeface="Arial"/>
              </a:rPr>
              <a:t>     في هذه الاصناف تكون جينات المقاومة ذات فعل غير تام او قد تكون ذات فعل تكميلي، لكن النباتات غير متماثلة في جيناتها لذلك المرض فيظهر الصنف انه متوسط التحمل </a:t>
            </a:r>
            <a:r>
              <a:rPr lang="ar-IQ" sz="2800" b="1" dirty="0" err="1">
                <a:latin typeface="Calibri"/>
                <a:ea typeface="Times New Roman"/>
                <a:cs typeface="Arial"/>
              </a:rPr>
              <a:t>للاصابة</a:t>
            </a:r>
            <a:r>
              <a:rPr lang="ar-IQ" sz="2800" b="1" dirty="0">
                <a:latin typeface="Calibri"/>
                <a:ea typeface="Times New Roman"/>
                <a:cs typeface="Arial"/>
              </a:rPr>
              <a:t> بذلك المرض . </a:t>
            </a:r>
            <a:endParaRPr lang="en-US" sz="2000" dirty="0">
              <a:latin typeface="Calibri"/>
              <a:ea typeface="Times New Roman"/>
              <a:cs typeface="Arial"/>
            </a:endParaRPr>
          </a:p>
          <a:p>
            <a:endParaRPr lang="ar-IQ" dirty="0"/>
          </a:p>
        </p:txBody>
      </p:sp>
    </p:spTree>
    <p:extLst>
      <p:ext uri="{BB962C8B-B14F-4D97-AF65-F5344CB8AC3E}">
        <p14:creationId xmlns:p14="http://schemas.microsoft.com/office/powerpoint/2010/main" val="2497125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pPr marL="742950" lvl="1" indent="-285750" algn="just">
              <a:lnSpc>
                <a:spcPct val="115000"/>
              </a:lnSpc>
              <a:buFont typeface="+mj-cs"/>
              <a:buAutoNum type="arabic1Minus" startAt="5"/>
            </a:pPr>
            <a:r>
              <a:rPr lang="ar-IQ" dirty="0">
                <a:latin typeface="Calibri"/>
                <a:ea typeface="Times New Roman"/>
                <a:cs typeface="Arial"/>
              </a:rPr>
              <a:t>نباتات متحملة (</a:t>
            </a:r>
            <a:r>
              <a:rPr lang="en-US" dirty="0">
                <a:latin typeface="Arial"/>
                <a:ea typeface="Times New Roman"/>
                <a:cs typeface="Arial"/>
              </a:rPr>
              <a:t>plants Tolerant</a:t>
            </a:r>
            <a:r>
              <a:rPr lang="ar-IQ" dirty="0">
                <a:latin typeface="Calibri"/>
                <a:ea typeface="Times New Roman"/>
                <a:cs typeface="Arial"/>
              </a:rPr>
              <a:t>) :                       </a:t>
            </a:r>
            <a:endParaRPr lang="en-US" sz="1800" dirty="0">
              <a:latin typeface="Calibri"/>
              <a:ea typeface="Times New Roman"/>
              <a:cs typeface="Arial"/>
            </a:endParaRPr>
          </a:p>
          <a:p>
            <a:pPr marL="116840" indent="-179705" algn="just">
              <a:lnSpc>
                <a:spcPct val="115000"/>
              </a:lnSpc>
            </a:pPr>
            <a:r>
              <a:rPr lang="ar-IQ" sz="2800" dirty="0">
                <a:latin typeface="Calibri"/>
                <a:ea typeface="Times New Roman"/>
                <a:cs typeface="Arial"/>
              </a:rPr>
              <a:t>      يكون الصنف في هذه الحالة متحملا لوجود المرض وغالبا ما تكون صفة المقاومة في هذه الحالة  محكومة </a:t>
            </a:r>
            <a:r>
              <a:rPr lang="ar-IQ" sz="2800" dirty="0" err="1">
                <a:latin typeface="Calibri"/>
                <a:ea typeface="Times New Roman"/>
                <a:cs typeface="Arial"/>
              </a:rPr>
              <a:t>باكثر</a:t>
            </a:r>
            <a:r>
              <a:rPr lang="ar-IQ" sz="2800" dirty="0">
                <a:latin typeface="Calibri"/>
                <a:ea typeface="Times New Roman"/>
                <a:cs typeface="Arial"/>
              </a:rPr>
              <a:t> من زوج من الجينات، وقد يكون الفعل الجيني مضيف او تكميلي وهي افضل من الحالتين السابقتين فقد تظهر الاصابة لكنها محدودة الضرر على المحصول . </a:t>
            </a:r>
            <a:endParaRPr lang="en-US" sz="2000" dirty="0">
              <a:latin typeface="Calibri"/>
              <a:ea typeface="Times New Roman"/>
              <a:cs typeface="Arial"/>
            </a:endParaRPr>
          </a:p>
          <a:p>
            <a:pPr marL="116840" indent="-179705" algn="just">
              <a:lnSpc>
                <a:spcPct val="115000"/>
              </a:lnSpc>
            </a:pPr>
            <a:r>
              <a:rPr lang="ar-IQ" sz="2800" dirty="0">
                <a:latin typeface="Calibri"/>
                <a:ea typeface="Times New Roman"/>
                <a:cs typeface="Arial"/>
              </a:rPr>
              <a:t>د- النباتات المنيعة (</a:t>
            </a:r>
            <a:r>
              <a:rPr lang="en-US" sz="2800" dirty="0">
                <a:latin typeface="Arial"/>
                <a:ea typeface="Times New Roman"/>
                <a:cs typeface="Arial"/>
              </a:rPr>
              <a:t>Immune plants</a:t>
            </a:r>
            <a:r>
              <a:rPr lang="ar-IQ" sz="2800" dirty="0">
                <a:latin typeface="Calibri"/>
                <a:ea typeface="Times New Roman"/>
                <a:cs typeface="Arial"/>
              </a:rPr>
              <a:t>) </a:t>
            </a:r>
            <a:endParaRPr lang="en-US" sz="2000" dirty="0">
              <a:latin typeface="Calibri"/>
              <a:ea typeface="Times New Roman"/>
              <a:cs typeface="Arial"/>
            </a:endParaRPr>
          </a:p>
          <a:p>
            <a:pPr marL="116840" indent="-179705" algn="just">
              <a:lnSpc>
                <a:spcPct val="115000"/>
              </a:lnSpc>
            </a:pPr>
            <a:r>
              <a:rPr lang="ar-IQ" sz="2800" dirty="0">
                <a:latin typeface="Calibri"/>
                <a:ea typeface="Times New Roman"/>
                <a:cs typeface="Arial"/>
              </a:rPr>
              <a:t>      قد يحكم هذه الحالة زوج او زوجين من الجينات ولابد ان تكون في حالة نقية، سواء كانت سائدة او متنحية، وهنا </a:t>
            </a:r>
            <a:r>
              <a:rPr lang="ar-IQ" sz="2800" dirty="0" err="1">
                <a:latin typeface="Calibri"/>
                <a:ea typeface="Times New Roman"/>
                <a:cs typeface="Arial"/>
              </a:rPr>
              <a:t>لايمكن</a:t>
            </a:r>
            <a:r>
              <a:rPr lang="ar-IQ" sz="2800" dirty="0">
                <a:latin typeface="Calibri"/>
                <a:ea typeface="Times New Roman"/>
                <a:cs typeface="Arial"/>
              </a:rPr>
              <a:t> للمرض ان يصيب المحصول باي درجة من الضرر اذا كان النبات مقاوم للمرض، الا ان حاصله يكون غير جيد، فيمكن في هذه الحالة نقل صفة المقاومة لهذا الصنف الى صنف ذو إنتاجية عالية وجيدة عن طريق التهجين الرجعي حيث يكون الصنف ذو الانتاجية العالية ابا تكراريا في حين يكون النبات المقاوم ابا واهبا . </a:t>
            </a:r>
            <a:endParaRPr lang="en-US" sz="2000" dirty="0">
              <a:latin typeface="Calibri"/>
              <a:ea typeface="Times New Roman"/>
              <a:cs typeface="Arial"/>
            </a:endParaRPr>
          </a:p>
          <a:p>
            <a:pPr marL="116840" indent="-179705" algn="just">
              <a:lnSpc>
                <a:spcPct val="115000"/>
              </a:lnSpc>
              <a:spcAft>
                <a:spcPts val="1000"/>
              </a:spcAft>
            </a:pPr>
            <a:r>
              <a:rPr lang="ar-IQ" sz="2800" dirty="0">
                <a:latin typeface="Calibri"/>
                <a:ea typeface="Times New Roman"/>
                <a:cs typeface="Arial"/>
              </a:rPr>
              <a:t>      </a:t>
            </a:r>
            <a:r>
              <a:rPr lang="ar-IQ" sz="3600" dirty="0">
                <a:latin typeface="Calibri"/>
                <a:ea typeface="Times New Roman"/>
                <a:cs typeface="Arial"/>
              </a:rPr>
              <a:t>*</a:t>
            </a:r>
            <a:r>
              <a:rPr lang="ar-IQ" sz="2800" dirty="0">
                <a:latin typeface="Calibri"/>
                <a:ea typeface="Times New Roman"/>
                <a:cs typeface="Arial"/>
              </a:rPr>
              <a:t>هناك حالة يمكن الاشارة اليها وهي ان نحصل على عدة خطوط وراثية متوسطة التحمل من اصناف مقاومة او متحملة </a:t>
            </a:r>
            <a:r>
              <a:rPr lang="ar-IQ" sz="2800" dirty="0" err="1">
                <a:latin typeface="Calibri"/>
                <a:ea typeface="Times New Roman"/>
                <a:cs typeface="Arial"/>
              </a:rPr>
              <a:t>اومنيعة</a:t>
            </a:r>
            <a:r>
              <a:rPr lang="ar-IQ" sz="2800" dirty="0">
                <a:latin typeface="Calibri"/>
                <a:ea typeface="Times New Roman"/>
                <a:cs typeface="Arial"/>
              </a:rPr>
              <a:t> وبدرجات مختلفة منها، فيمكن في هذه الحالة خلط بذور بكميات متساوية من هذه الخطوط للحصول على صنف متعدد الخطوط </a:t>
            </a:r>
            <a:r>
              <a:rPr lang="en-US" sz="2800" dirty="0" err="1">
                <a:latin typeface="Arial"/>
                <a:ea typeface="Times New Roman"/>
                <a:cs typeface="Arial"/>
              </a:rPr>
              <a:t>malti</a:t>
            </a:r>
            <a:r>
              <a:rPr lang="en-US" sz="2800" dirty="0">
                <a:latin typeface="Arial"/>
                <a:ea typeface="Times New Roman"/>
                <a:cs typeface="Arial"/>
              </a:rPr>
              <a:t> - lines</a:t>
            </a:r>
            <a:r>
              <a:rPr lang="ar-IQ" sz="2800" dirty="0">
                <a:latin typeface="Calibri"/>
                <a:ea typeface="Times New Roman"/>
                <a:cs typeface="Arial"/>
              </a:rPr>
              <a:t> يعطي حاصلا جيدا ومتوسط في مقاومته او تحمله. </a:t>
            </a:r>
            <a:endParaRPr lang="en-US" sz="2000" dirty="0">
              <a:latin typeface="Calibri"/>
              <a:ea typeface="Times New Roman"/>
              <a:cs typeface="Arial"/>
            </a:endParaRPr>
          </a:p>
          <a:p>
            <a:endParaRPr lang="ar-IQ" dirty="0"/>
          </a:p>
        </p:txBody>
      </p:sp>
    </p:spTree>
    <p:extLst>
      <p:ext uri="{BB962C8B-B14F-4D97-AF65-F5344CB8AC3E}">
        <p14:creationId xmlns:p14="http://schemas.microsoft.com/office/powerpoint/2010/main" val="4208941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04632"/>
          </a:xfrm>
        </p:spPr>
        <p:txBody>
          <a:bodyPr>
            <a:normAutofit fontScale="90000"/>
          </a:bodyPr>
          <a:lstStyle/>
          <a:p>
            <a:endParaRPr lang="ar-IQ" dirty="0"/>
          </a:p>
        </p:txBody>
      </p:sp>
      <p:sp>
        <p:nvSpPr>
          <p:cNvPr id="3" name="عنصر نائب للمحتوى 2"/>
          <p:cNvSpPr>
            <a:spLocks noGrp="1"/>
          </p:cNvSpPr>
          <p:nvPr>
            <p:ph idx="1"/>
          </p:nvPr>
        </p:nvSpPr>
        <p:spPr>
          <a:xfrm>
            <a:off x="457200" y="1124744"/>
            <a:ext cx="8229600" cy="5199856"/>
          </a:xfrm>
        </p:spPr>
        <p:txBody>
          <a:bodyPr>
            <a:normAutofit fontScale="85000" lnSpcReduction="20000"/>
          </a:bodyPr>
          <a:lstStyle/>
          <a:p>
            <a:r>
              <a:rPr lang="ar-IQ" dirty="0"/>
              <a:t>النقاط الواجب معرفتها قبل البدء ببرامج التربية لمقاومة الامراض و الحشرات .</a:t>
            </a:r>
          </a:p>
          <a:p>
            <a:r>
              <a:rPr lang="ar-IQ" dirty="0"/>
              <a:t>1-	تحديد عدد ازواج الجينات المتحكمة بصفة المقاومة المدروسة وهل هي سائدة ام متنحية لان ذلك سيغير من طبيعة البرامج . </a:t>
            </a:r>
          </a:p>
          <a:p>
            <a:r>
              <a:rPr lang="ar-IQ" dirty="0"/>
              <a:t>2-	عند الحصول على الصنف المقاوم للحشرة او المرض لابد من اختباره حقليا بوضع يرقات الحشرات عليه في الحقل (بعد تربيتها في المختبر وأقلمتها للحقل قبل النقل) او وضع سبورات المرض على النبات وتكرار ذلك عدة مرات وفي عدة مواقع للتأكد من درجة المقاومة.  </a:t>
            </a:r>
          </a:p>
          <a:p>
            <a:r>
              <a:rPr lang="ar-IQ" dirty="0"/>
              <a:t>3-	اختيار برنامج التضريب الرجعي او انتاج صنف متعدد الخطوط وحسب امكانية الباحث او طبيعة البرنامج، وهذا منوط </a:t>
            </a:r>
            <a:r>
              <a:rPr lang="ar-IQ" dirty="0" err="1"/>
              <a:t>باعداد</a:t>
            </a:r>
            <a:r>
              <a:rPr lang="ar-IQ" dirty="0"/>
              <a:t> ازواج الجينات التي تحكم صفة المقاومة، فاذا كانت زوج او زوجين فان فرضية الحصول على فرد نقي للمقاومة من الذرية الهجينة الناتجة بعد تلقيحها ذاتيا هي  على الترتيب وحسب قانون مندل للانعزال الحر وبذلك سوف يتعقد البرنامج مع زيادة عدد ازواج الجينات الحاكمة، وفي هذه الحالة يكون اللجوء الى الصنف متعدد الخطوط </a:t>
            </a:r>
            <a:r>
              <a:rPr lang="ar-IQ" dirty="0" err="1"/>
              <a:t>لانه</a:t>
            </a:r>
            <a:r>
              <a:rPr lang="ar-IQ" dirty="0"/>
              <a:t> اسهل واسرع في الحصول عليه، ان مثل هذا البرنامج يحتاج الى فريق علمي يضم مجموعة اختصاصين في علوم الحشرات والامراض وتربية النبات والكيمياء الحيوية وغيرها من العلوم ذات الصلة للوصول الى نتائج جيدة تحقق الهدف، علما ان ظهور ضروب جديدة من الحشرات والامراض يوجب اعادة عمل البرنامج . </a:t>
            </a:r>
          </a:p>
          <a:p>
            <a:pPr marL="0" indent="0">
              <a:buNone/>
            </a:pPr>
            <a:endParaRPr lang="ar-IQ" dirty="0"/>
          </a:p>
        </p:txBody>
      </p:sp>
    </p:spTree>
    <p:extLst>
      <p:ext uri="{BB962C8B-B14F-4D97-AF65-F5344CB8AC3E}">
        <p14:creationId xmlns:p14="http://schemas.microsoft.com/office/powerpoint/2010/main" val="13209018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1281</Words>
  <Application>Microsoft Office PowerPoint</Application>
  <PresentationFormat>عرض على الشاشة (3:4)‏</PresentationFormat>
  <Paragraphs>66</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تدفق</vt:lpstr>
      <vt:lpstr>الدكتور عزيز مهدي</vt:lpstr>
      <vt:lpstr>التربية لغرض مقاومة الامراض والحشرات وتحمل الظروف البيئية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الدكتور عزيز مهدي</dc:title>
  <dc:creator>Notes</dc:creator>
  <cp:lastModifiedBy>Azi</cp:lastModifiedBy>
  <cp:revision>1</cp:revision>
  <dcterms:created xsi:type="dcterms:W3CDTF">2020-05-02T10:36:53Z</dcterms:created>
  <dcterms:modified xsi:type="dcterms:W3CDTF">2020-05-02T10:46:04Z</dcterms:modified>
</cp:coreProperties>
</file>